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4"/>
  </p:notesMasterIdLst>
  <p:sldIdLst>
    <p:sldId id="256" r:id="rId2"/>
    <p:sldId id="270" r:id="rId3"/>
    <p:sldId id="257" r:id="rId4"/>
    <p:sldId id="259" r:id="rId5"/>
    <p:sldId id="264" r:id="rId6"/>
    <p:sldId id="271" r:id="rId7"/>
    <p:sldId id="272" r:id="rId8"/>
    <p:sldId id="277" r:id="rId9"/>
    <p:sldId id="278" r:id="rId10"/>
    <p:sldId id="279" r:id="rId11"/>
    <p:sldId id="281" r:id="rId12"/>
    <p:sldId id="282" r:id="rId13"/>
    <p:sldId id="286" r:id="rId14"/>
    <p:sldId id="287" r:id="rId15"/>
    <p:sldId id="284" r:id="rId16"/>
    <p:sldId id="285" r:id="rId17"/>
    <p:sldId id="269" r:id="rId18"/>
    <p:sldId id="266" r:id="rId19"/>
    <p:sldId id="265" r:id="rId20"/>
    <p:sldId id="267" r:id="rId21"/>
    <p:sldId id="260" r:id="rId22"/>
    <p:sldId id="25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DE269-A6A2-43DF-86C9-BAB33065802B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1DA2E-8AC4-4347-BFD8-42852AFAE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1DA2E-8AC4-4347-BFD8-42852AFAEC5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E564-2125-41E5-9886-E883A2B99FF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310E-756F-43CF-9A39-CCCC0D995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E564-2125-41E5-9886-E883A2B99FF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310E-756F-43CF-9A39-CCCC0D995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E564-2125-41E5-9886-E883A2B99FF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310E-756F-43CF-9A39-CCCC0D995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E564-2125-41E5-9886-E883A2B99FF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310E-756F-43CF-9A39-CCCC0D995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E564-2125-41E5-9886-E883A2B99FF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310E-756F-43CF-9A39-CCCC0D995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E564-2125-41E5-9886-E883A2B99FF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310E-756F-43CF-9A39-CCCC0D995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E564-2125-41E5-9886-E883A2B99FF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310E-756F-43CF-9A39-CCCC0D995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E564-2125-41E5-9886-E883A2B99FF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310E-756F-43CF-9A39-CCCC0D995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E564-2125-41E5-9886-E883A2B99FF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310E-756F-43CF-9A39-CCCC0D995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E564-2125-41E5-9886-E883A2B99FF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310E-756F-43CF-9A39-CCCC0D995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E564-2125-41E5-9886-E883A2B99FF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310E-756F-43CF-9A39-CCCC0D995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BE564-2125-41E5-9886-E883A2B99FF4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F310E-756F-43CF-9A39-CCCC0D995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ome\Desktop\&#1087;&#1088;&#1077;&#1079;&#1077;&#1085;&#1090;&#1072;&#1094;&#1080;&#1103;%20&#1082;%20&#1091;&#1088;&#1086;&#1082;&#1091;%20&#1091;&#1095;&#1080;&#1090;&#1077;&#1083;&#1100;&#1075;&#1086;&#1076;&#1072;\&#1042;&#1077;&#1089;&#1077;&#1083;&#1072;&#1103;%20&#1084;&#1091;&#1083;&#1100;&#1090;-&#1079;&#1072;&#1088;&#1103;&#1076;&#1082;&#1072;%203.%20Physical%20jerks.%20&#1053;&#1072;&#1096;&#1077;%20&#1074;&#1089;&#1077;.mp4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10801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Подготовила учитель начальных классов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МБОУ-СОШ №5 </a:t>
            </a:r>
            <a:r>
              <a:rPr lang="ru-RU" dirty="0" err="1" smtClean="0">
                <a:solidFill>
                  <a:schemeClr val="accent2"/>
                </a:solidFill>
              </a:rPr>
              <a:t>г.Клинцы</a:t>
            </a:r>
            <a:r>
              <a:rPr lang="ru-RU" dirty="0" smtClean="0">
                <a:solidFill>
                  <a:schemeClr val="accent2"/>
                </a:solidFill>
              </a:rPr>
              <a:t> Брянской области</a:t>
            </a:r>
          </a:p>
          <a:p>
            <a:r>
              <a:rPr lang="ru-RU" dirty="0" err="1" smtClean="0">
                <a:solidFill>
                  <a:schemeClr val="accent2"/>
                </a:solidFill>
              </a:rPr>
              <a:t>Кибалко</a:t>
            </a:r>
            <a:r>
              <a:rPr lang="ru-RU" dirty="0" smtClean="0">
                <a:solidFill>
                  <a:schemeClr val="accent2"/>
                </a:solidFill>
              </a:rPr>
              <a:t> Светлана Владимировна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C:\Users\Home\Desktop\_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420869" cy="450253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Алгоритм решения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1. Посмотреть, </a:t>
            </a:r>
            <a:r>
              <a:rPr lang="ru-RU" b="1" dirty="0" smtClean="0"/>
              <a:t>сколько единиц </a:t>
            </a:r>
            <a:r>
              <a:rPr lang="ru-RU" b="1" dirty="0" smtClean="0"/>
              <a:t>не хватает до круглого числа в 1 слагаемом</a:t>
            </a:r>
          </a:p>
          <a:p>
            <a:r>
              <a:rPr lang="ru-RU" b="1" dirty="0" smtClean="0"/>
              <a:t>2. Разложить 2 слагаемое на удобные слагаемые</a:t>
            </a:r>
          </a:p>
          <a:p>
            <a:r>
              <a:rPr lang="ru-RU" b="1" dirty="0" smtClean="0"/>
              <a:t>3. Дополнить двузначное число до круглого числа</a:t>
            </a:r>
          </a:p>
          <a:p>
            <a:r>
              <a:rPr lang="ru-RU" b="1" dirty="0" smtClean="0"/>
              <a:t>4 Сложить круглое число с остатком второго слагаемого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по учебнику</a:t>
            </a:r>
            <a:endParaRPr lang="ru-RU" dirty="0"/>
          </a:p>
        </p:txBody>
      </p:sp>
      <p:pic>
        <p:nvPicPr>
          <p:cNvPr id="5" name="Picture 2" descr="C:\Users\Home\Desktop\1463837978_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3779912" cy="45259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39952" y="5229200"/>
            <a:ext cx="3270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С. 66 № 1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214423"/>
            <a:ext cx="8643998" cy="42862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30 – 40 см</a:t>
            </a:r>
            <a:endParaRPr lang="ru-RU" dirty="0"/>
          </a:p>
        </p:txBody>
      </p:sp>
      <p:pic>
        <p:nvPicPr>
          <p:cNvPr id="3074" name="Picture 2" descr="C:\Users\па\Desktop\tmp6384-1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821537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8987" y="-914400"/>
            <a:ext cx="10363200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Desktop\62442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703"/>
            <a:ext cx="9143999" cy="6864704"/>
          </a:xfrm>
          <a:prstGeom prst="rect">
            <a:avLst/>
          </a:prstGeom>
          <a:noFill/>
        </p:spPr>
      </p:pic>
      <p:pic>
        <p:nvPicPr>
          <p:cNvPr id="5" name="Веселая мульт-зарядка 3. Physical jerks. Наше вс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95736" y="1484784"/>
            <a:ext cx="5040560" cy="3780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/>
              <a:t>Работаем в парах</a:t>
            </a:r>
            <a:br>
              <a:rPr lang="ru-RU" sz="6000" dirty="0"/>
            </a:br>
            <a:endParaRPr lang="ru-RU" sz="6000" dirty="0"/>
          </a:p>
        </p:txBody>
      </p:sp>
      <p:pic>
        <p:nvPicPr>
          <p:cNvPr id="1026" name="Picture 2" descr="C:\Users\User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340768"/>
            <a:ext cx="682161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hello_html_3129f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500" y="0"/>
            <a:ext cx="9022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muha-tcokotu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563888" cy="6093295"/>
          </a:xfrm>
          <a:prstGeom prst="rect">
            <a:avLst/>
          </a:prstGeom>
          <a:noFill/>
        </p:spPr>
      </p:pic>
      <p:pic>
        <p:nvPicPr>
          <p:cNvPr id="4" name="Picture 2" descr="C:\Users\Home\Desktop\21899-a2b24-54314087-m750x740-u1e5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88640"/>
            <a:ext cx="2915816" cy="5976664"/>
          </a:xfrm>
          <a:prstGeom prst="rect">
            <a:avLst/>
          </a:prstGeom>
          <a:noFill/>
        </p:spPr>
      </p:pic>
      <p:pic>
        <p:nvPicPr>
          <p:cNvPr id="6" name="Picture 2" descr="C:\Users\Home\Desktop\Doctor_2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836712"/>
            <a:ext cx="282120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429" y="0"/>
            <a:ext cx="92814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Home\Desktop\0009-009-Kornej-CHukovsk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Прозвенел звонок для нас 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Все зашли спокойно в класс,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Встали все у парт красиво,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Поздоровались учтиво,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Тихо сели,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спинки прямо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На уроке не скучать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Думать , мыслить, отвечать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ome\Desktop\709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2305009" cy="2564904"/>
          </a:xfrm>
          <a:prstGeom prst="rect">
            <a:avLst/>
          </a:prstGeom>
          <a:noFill/>
        </p:spPr>
      </p:pic>
      <p:pic>
        <p:nvPicPr>
          <p:cNvPr id="1026" name="Picture 2" descr="C:\Users\Home\Desktop\188331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0002" y="0"/>
            <a:ext cx="2293998" cy="2794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С.66 </a:t>
            </a:r>
          </a:p>
          <a:p>
            <a:pPr>
              <a:buNone/>
            </a:pPr>
            <a:r>
              <a:rPr lang="ru-RU" dirty="0" smtClean="0"/>
              <a:t>         №2 ( 1, 2 столбик)</a:t>
            </a:r>
          </a:p>
          <a:p>
            <a:pPr>
              <a:buNone/>
            </a:pPr>
            <a:r>
              <a:rPr lang="ru-RU" dirty="0" smtClean="0"/>
              <a:t>                                          по выбору</a:t>
            </a:r>
          </a:p>
          <a:p>
            <a:pPr>
              <a:buNone/>
            </a:pPr>
            <a:r>
              <a:rPr lang="ru-RU" dirty="0" smtClean="0"/>
              <a:t>          №4</a:t>
            </a:r>
            <a:endParaRPr lang="ru-RU" dirty="0"/>
          </a:p>
        </p:txBody>
      </p:sp>
      <p:pic>
        <p:nvPicPr>
          <p:cNvPr id="1026" name="Picture 2" descr="C:\Users\Home\Desktop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05064"/>
            <a:ext cx="2668673" cy="2627014"/>
          </a:xfrm>
          <a:prstGeom prst="rect">
            <a:avLst/>
          </a:prstGeom>
          <a:noFill/>
        </p:spPr>
      </p:pic>
      <p:pic>
        <p:nvPicPr>
          <p:cNvPr id="1027" name="Picture 3" descr="C:\Users\Home\Desktop\10131478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284984"/>
            <a:ext cx="3275856" cy="3077969"/>
          </a:xfrm>
          <a:prstGeom prst="rect">
            <a:avLst/>
          </a:prstGeom>
          <a:noFill/>
        </p:spPr>
      </p:pic>
      <p:pic>
        <p:nvPicPr>
          <p:cNvPr id="1028" name="Picture 4" descr="C:\Users\Home\Desktop\000019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437112"/>
            <a:ext cx="1466528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Желаю…..</a:t>
            </a:r>
          </a:p>
          <a:p>
            <a:r>
              <a:rPr lang="ru-RU" dirty="0" smtClean="0"/>
              <a:t>Успеха…..</a:t>
            </a:r>
          </a:p>
          <a:p>
            <a:r>
              <a:rPr lang="ru-RU" dirty="0" smtClean="0"/>
              <a:t>Большого</a:t>
            </a:r>
          </a:p>
          <a:p>
            <a:r>
              <a:rPr lang="ru-RU" dirty="0" smtClean="0"/>
              <a:t>Во всём…</a:t>
            </a:r>
          </a:p>
          <a:p>
            <a:r>
              <a:rPr lang="ru-RU" dirty="0" smtClean="0"/>
              <a:t>И везде…</a:t>
            </a:r>
          </a:p>
          <a:p>
            <a:r>
              <a:rPr lang="ru-RU" dirty="0" smtClean="0"/>
              <a:t>Здравствуй…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Home\Desktop\46079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5301" y="3031009"/>
            <a:ext cx="5748699" cy="3826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15"/>
            <a:ext cx="8315356" cy="98132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Девиз урока 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08720"/>
            <a:ext cx="7232848" cy="576064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     Смело иди вперёд.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   Не стой на месте.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            Чего не сделает один,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 Сделаем вместе</a:t>
            </a:r>
          </a:p>
          <a:p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2051" name="Picture 3" descr="C:\Users\Home\Desktop\pochitajka-kornej-chukovskij.-2.0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93096"/>
            <a:ext cx="4385986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ome\Desktop\img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61926"/>
            <a:ext cx="9144000" cy="701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0801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Состав числа 10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</a:rPr>
              <a:t>              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</a:rPr>
              <a:t>                                        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1844824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9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2492896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2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3140968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3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3140968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7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3789040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6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3789040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4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51920" y="4437112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5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1920" y="1844824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Home\Desktop\17265991_3975072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653136"/>
            <a:ext cx="2935772" cy="1985573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851920" y="2492896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8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64088" y="4437112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5</a:t>
            </a:r>
            <a:endParaRPr lang="ru-RU" dirty="0">
              <a:solidFill>
                <a:schemeClr val="accent2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716016" y="1340768"/>
            <a:ext cx="72008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283968" y="1340768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Дополни до круглого числа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1"/>
            <a:ext cx="8496944" cy="79208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16        27         48       55       39         </a:t>
            </a:r>
          </a:p>
          <a:p>
            <a:pPr>
              <a:buNone/>
            </a:pPr>
            <a:endParaRPr lang="ru-RU" sz="4000" dirty="0" smtClean="0"/>
          </a:p>
        </p:txBody>
      </p:sp>
      <p:grpSp>
        <p:nvGrpSpPr>
          <p:cNvPr id="14" name="Группа 13"/>
          <p:cNvGrpSpPr/>
          <p:nvPr/>
        </p:nvGrpSpPr>
        <p:grpSpPr>
          <a:xfrm>
            <a:off x="683568" y="2996952"/>
            <a:ext cx="720080" cy="1932022"/>
            <a:chOff x="683568" y="2996952"/>
            <a:chExt cx="720080" cy="193202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27584" y="2996952"/>
              <a:ext cx="5760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000" dirty="0" smtClean="0">
                  <a:solidFill>
                    <a:schemeClr val="accent2"/>
                  </a:solidFill>
                </a:rPr>
                <a:t>4</a:t>
              </a:r>
              <a:endParaRPr lang="ru-RU" sz="4000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83568" y="4221088"/>
              <a:ext cx="70403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dirty="0" smtClean="0">
                  <a:solidFill>
                    <a:schemeClr val="accent2"/>
                  </a:solidFill>
                </a:rPr>
                <a:t>20</a:t>
              </a:r>
              <a:endParaRPr lang="ru-RU" sz="40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123728" y="2996952"/>
            <a:ext cx="819455" cy="2004030"/>
            <a:chOff x="2123728" y="2924944"/>
            <a:chExt cx="819455" cy="200403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267744" y="2924944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dirty="0" smtClean="0">
                  <a:solidFill>
                    <a:schemeClr val="accent2"/>
                  </a:solidFill>
                </a:rPr>
                <a:t>3</a:t>
              </a:r>
              <a:endParaRPr lang="ru-RU" sz="40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23728" y="4221088"/>
              <a:ext cx="81945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dirty="0" smtClean="0">
                  <a:solidFill>
                    <a:schemeClr val="accent2"/>
                  </a:solidFill>
                </a:rPr>
                <a:t>30 </a:t>
              </a:r>
              <a:endParaRPr lang="ru-RU" sz="40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07904" y="2996952"/>
            <a:ext cx="704039" cy="2004030"/>
            <a:chOff x="3707904" y="2924944"/>
            <a:chExt cx="704039" cy="2004030"/>
          </a:xfrm>
        </p:grpSpPr>
        <p:sp>
          <p:nvSpPr>
            <p:cNvPr id="8" name="Прямоугольник 7"/>
            <p:cNvSpPr/>
            <p:nvPr/>
          </p:nvSpPr>
          <p:spPr>
            <a:xfrm rot="10800000" flipH="1" flipV="1">
              <a:off x="3851920" y="2924944"/>
              <a:ext cx="43204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000" dirty="0" smtClean="0">
                  <a:solidFill>
                    <a:schemeClr val="accent2"/>
                  </a:solidFill>
                </a:rPr>
                <a:t>2</a:t>
              </a:r>
              <a:endParaRPr lang="ru-RU" sz="40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707904" y="4221088"/>
              <a:ext cx="70403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dirty="0" smtClean="0">
                  <a:solidFill>
                    <a:schemeClr val="accent2"/>
                  </a:solidFill>
                </a:rPr>
                <a:t>50</a:t>
              </a:r>
              <a:endParaRPr lang="ru-RU" sz="40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148064" y="2996952"/>
            <a:ext cx="704039" cy="2004030"/>
            <a:chOff x="5148064" y="2924944"/>
            <a:chExt cx="704039" cy="200403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220072" y="2924944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dirty="0" smtClean="0">
                  <a:solidFill>
                    <a:schemeClr val="accent2"/>
                  </a:solidFill>
                </a:rPr>
                <a:t>5</a:t>
              </a:r>
              <a:endParaRPr lang="ru-RU" sz="40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148064" y="4221088"/>
              <a:ext cx="70403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dirty="0" smtClean="0">
                  <a:solidFill>
                    <a:schemeClr val="accent2"/>
                  </a:solidFill>
                </a:rPr>
                <a:t>60</a:t>
              </a:r>
              <a:endParaRPr lang="ru-RU" sz="40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516216" y="2996952"/>
            <a:ext cx="704039" cy="2004030"/>
            <a:chOff x="6516216" y="2924944"/>
            <a:chExt cx="704039" cy="200403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6588224" y="2924944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dirty="0" smtClean="0">
                  <a:solidFill>
                    <a:schemeClr val="accent2"/>
                  </a:solidFill>
                </a:rPr>
                <a:t>1</a:t>
              </a:r>
              <a:endParaRPr lang="ru-RU" sz="40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516216" y="4221088"/>
              <a:ext cx="70403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dirty="0" smtClean="0">
                  <a:solidFill>
                    <a:schemeClr val="accent2"/>
                  </a:solidFill>
                </a:rPr>
                <a:t>40</a:t>
              </a:r>
              <a:endParaRPr lang="ru-RU" sz="4000" dirty="0"/>
            </a:p>
          </p:txBody>
        </p:sp>
      </p:grp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Вычисли удобным способом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2+3+8  =</a:t>
            </a:r>
            <a:endParaRPr lang="ru-RU" sz="3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6+7+4  =</a:t>
            </a:r>
            <a:endParaRPr lang="ru-RU" sz="3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26+5+4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18+5+2 =</a:t>
            </a:r>
            <a:endParaRPr lang="ru-RU" sz="3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556792"/>
            <a:ext cx="2127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2+8+3=13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708920"/>
            <a:ext cx="2127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6+4+7=17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933056"/>
            <a:ext cx="2358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26+4+5=35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5157192"/>
            <a:ext cx="2358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18+2+5=25</a:t>
            </a:r>
            <a:endParaRPr lang="ru-RU" sz="36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  </a:t>
            </a:r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</a:rPr>
              <a:t>Приёмы сложения для случаев вида:</a:t>
            </a:r>
          </a:p>
          <a:p>
            <a:endParaRPr lang="ru-RU" sz="4400" dirty="0" smtClean="0"/>
          </a:p>
          <a:p>
            <a:pPr>
              <a:buNone/>
            </a:pPr>
            <a:r>
              <a:rPr lang="ru-RU" sz="6000" dirty="0" smtClean="0">
                <a:solidFill>
                  <a:schemeClr val="accent2"/>
                </a:solidFill>
              </a:rPr>
              <a:t>                   </a:t>
            </a:r>
            <a:r>
              <a:rPr lang="ru-RU" sz="7200" dirty="0" smtClean="0">
                <a:solidFill>
                  <a:schemeClr val="accent2"/>
                </a:solidFill>
              </a:rPr>
              <a:t>26+7</a:t>
            </a:r>
            <a:endParaRPr lang="ru-RU" sz="7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234</Words>
  <Application>Microsoft Office PowerPoint</Application>
  <PresentationFormat>Экран (4:3)</PresentationFormat>
  <Paragraphs>78</Paragraphs>
  <Slides>22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2 класс</vt:lpstr>
      <vt:lpstr>Слайд 2</vt:lpstr>
      <vt:lpstr>Слайд 3</vt:lpstr>
      <vt:lpstr>Девиз урока :</vt:lpstr>
      <vt:lpstr>Слайд 5</vt:lpstr>
      <vt:lpstr>Состав числа 10</vt:lpstr>
      <vt:lpstr>Дополни до круглого числа</vt:lpstr>
      <vt:lpstr>Вычисли удобным способом</vt:lpstr>
      <vt:lpstr>Тема урока:</vt:lpstr>
      <vt:lpstr>Алгоритм решения</vt:lpstr>
      <vt:lpstr>Работа по учебнику</vt:lpstr>
      <vt:lpstr>              30 – 40 см</vt:lpstr>
      <vt:lpstr>Слайд 13</vt:lpstr>
      <vt:lpstr>Слайд 14</vt:lpstr>
      <vt:lpstr>Работаем в парах </vt:lpstr>
      <vt:lpstr>Слайд 16</vt:lpstr>
      <vt:lpstr>Слайд 17</vt:lpstr>
      <vt:lpstr>Слайд 18</vt:lpstr>
      <vt:lpstr>Слайд 19</vt:lpstr>
      <vt:lpstr>Домашнее задание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37</cp:revision>
  <dcterms:created xsi:type="dcterms:W3CDTF">2016-11-20T13:48:40Z</dcterms:created>
  <dcterms:modified xsi:type="dcterms:W3CDTF">2016-11-27T20:51:32Z</dcterms:modified>
</cp:coreProperties>
</file>